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56" r:id="rId2"/>
    <p:sldId id="263" r:id="rId3"/>
    <p:sldId id="264" r:id="rId4"/>
    <p:sldId id="265" r:id="rId5"/>
    <p:sldId id="273" r:id="rId6"/>
    <p:sldId id="266" r:id="rId7"/>
    <p:sldId id="267" r:id="rId8"/>
    <p:sldId id="269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2C7C62C-6075-426B-B9CE-B65FA7FF71B9}">
          <p14:sldIdLst>
            <p14:sldId id="256"/>
            <p14:sldId id="263"/>
            <p14:sldId id="264"/>
            <p14:sldId id="265"/>
            <p14:sldId id="273"/>
            <p14:sldId id="266"/>
            <p14:sldId id="267"/>
            <p14:sldId id="269"/>
            <p14:sldId id="27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896"/>
    <a:srgbClr val="F3F0ED"/>
    <a:srgbClr val="E1DAD2"/>
    <a:srgbClr val="FEFEFE"/>
    <a:srgbClr val="C1C9CD"/>
    <a:srgbClr val="7C96A3"/>
    <a:srgbClr val="FFFFFF"/>
    <a:srgbClr val="003374"/>
    <a:srgbClr val="385592"/>
    <a:srgbClr val="173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1435" y="-1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90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00" b="23857"/>
          <a:stretch/>
        </p:blipFill>
        <p:spPr>
          <a:xfrm>
            <a:off x="0" y="0"/>
            <a:ext cx="9144000" cy="4699592"/>
          </a:xfrm>
          <a:prstGeom prst="rect">
            <a:avLst/>
          </a:prstGeom>
        </p:spPr>
      </p:pic>
      <p:sp>
        <p:nvSpPr>
          <p:cNvPr id="39" name="Rectangle 38"/>
          <p:cNvSpPr/>
          <p:nvPr userDrawn="1"/>
        </p:nvSpPr>
        <p:spPr>
          <a:xfrm>
            <a:off x="0" y="3094074"/>
            <a:ext cx="9144000" cy="1605517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75000"/>
                  <a:alpha val="0"/>
                </a:schemeClr>
              </a:gs>
              <a:gs pos="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 userDrawn="1"/>
        </p:nvSpPr>
        <p:spPr>
          <a:xfrm>
            <a:off x="0" y="4699591"/>
            <a:ext cx="9144000" cy="215840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microsoft.com/office/2007/relationships/hdphoto" Target="../media/hdphoto1.wdp"/><Relationship Id="rId7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microsoft.com/office/2007/relationships/hdphoto" Target="../media/hdphoto1.wdp"/><Relationship Id="rId7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9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1" b="1245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61936" y="1698901"/>
            <a:ext cx="8620125" cy="27247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«МногоДарю</a:t>
            </a:r>
            <a:r>
              <a:rPr lang="ru-RU" sz="28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: помощь многодетным семьям Ивановской </a:t>
            </a:r>
            <a:r>
              <a:rPr lang="ru-RU" sz="2800" b="1" dirty="0" smtClean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области»</a:t>
            </a:r>
            <a:endParaRPr lang="en-US" sz="2800" b="1" dirty="0">
              <a:ln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27" name="Picture 3" descr="D:\НКО\МногоДетки\Фирменный стиль\Дизайн без названи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1" y="5705086"/>
            <a:ext cx="2505076" cy="95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866" y="1698901"/>
            <a:ext cx="2100264" cy="182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852" y="1468132"/>
            <a:ext cx="8572498" cy="1284593"/>
          </a:xfrm>
        </p:spPr>
        <p:txBody>
          <a:bodyPr>
            <a:normAutofit/>
          </a:bodyPr>
          <a:lstStyle/>
          <a:p>
            <a:r>
              <a:rPr lang="ru-RU" sz="22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Цель проекта: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Поддержка многодетных семей, путем оказания адресной помощи семьям, находящимся в кризисной ситуации для улучшения качества их жизни и преодоления наиболее сложных проблем.</a:t>
            </a:r>
          </a:p>
        </p:txBody>
      </p:sp>
      <p:pic>
        <p:nvPicPr>
          <p:cNvPr id="2050" name="Picture 2" descr="D:\НКО\МногоДетки\Фирменный стиль\лог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50" y="76200"/>
            <a:ext cx="1247283" cy="1000125"/>
          </a:xfrm>
          <a:prstGeom prst="rect">
            <a:avLst/>
          </a:prstGeom>
          <a:noFill/>
          <a:effectLst>
            <a:glow rad="139700">
              <a:schemeClr val="accent6">
                <a:lumMod val="75000"/>
                <a:alpha val="40000"/>
              </a:schemeClr>
            </a:glow>
            <a:outerShdw dist="25400" dir="8100000" sx="105000" sy="105000" algn="tr" rotWithShape="0">
              <a:schemeClr val="accent6">
                <a:lumMod val="50000"/>
                <a:alpha val="1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Grp="1" noChangeAspect="1"/>
          </p:cNvPicPr>
          <p:nvPr isPhoto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448" y="2945249"/>
            <a:ext cx="4684693" cy="310284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2" name="Прямоугольник 1"/>
          <p:cNvSpPr/>
          <p:nvPr/>
        </p:nvSpPr>
        <p:spPr>
          <a:xfrm>
            <a:off x="323852" y="2945249"/>
            <a:ext cx="3209923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Целевые группы: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Многодетные семьи</a:t>
            </a:r>
          </a:p>
          <a:p>
            <a:pPr marL="285750" indent="-285750">
              <a:buFontTx/>
              <a:buChar char="-"/>
            </a:pPr>
            <a:r>
              <a:rPr lang="ru-RU" b="1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Многодетные семьи, воспитывающие 4-х и более детей, находящиеся в трудной жизненной </a:t>
            </a:r>
            <a:r>
              <a:rPr lang="ru-RU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ситуации,</a:t>
            </a: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Дети </a:t>
            </a:r>
            <a:r>
              <a:rPr lang="ru-RU" b="1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из многодетных семей в возрасте от 5 до 15 лет</a:t>
            </a:r>
          </a:p>
        </p:txBody>
      </p:sp>
    </p:spTree>
    <p:extLst>
      <p:ext uri="{BB962C8B-B14F-4D97-AF65-F5344CB8AC3E}">
        <p14:creationId xmlns:p14="http://schemas.microsoft.com/office/powerpoint/2010/main" val="417241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НКО\МногоДетки\Фирменный стиль\лог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50" y="76200"/>
            <a:ext cx="1247283" cy="1000125"/>
          </a:xfrm>
          <a:prstGeom prst="rect">
            <a:avLst/>
          </a:prstGeom>
          <a:noFill/>
          <a:effectLst>
            <a:glow rad="139700">
              <a:schemeClr val="accent6">
                <a:lumMod val="75000"/>
                <a:alpha val="40000"/>
              </a:schemeClr>
            </a:glow>
            <a:outerShdw dist="25400" dir="8100000" sx="105000" sy="105000" algn="tr" rotWithShape="0">
              <a:schemeClr val="accent6">
                <a:lumMod val="50000"/>
                <a:alpha val="1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5748" y="914399"/>
            <a:ext cx="85915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Вещевой фонд:</a:t>
            </a:r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Основные функции:</a:t>
            </a:r>
          </a:p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Оказание безвозмездной помощи вещами, обувью, средствами гигиены и бытовой химии и т.п. семьям г. Иваново и Ивановской области, воспитывающих 3 и более детей.</a:t>
            </a:r>
          </a:p>
          <a:p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50" y="548991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В 2019 г. организация получила от города в аренду подвальное помещение 43 </a:t>
            </a:r>
            <a:r>
              <a:rPr lang="ru-RU" sz="1400" b="1" i="1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кв.м</a:t>
            </a:r>
            <a:r>
              <a:rPr lang="ru-RU" sz="1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без ремонта под Вещевой фонд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72050" y="5494973"/>
            <a:ext cx="39052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400" b="1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В </a:t>
            </a:r>
            <a:r>
              <a:rPr lang="ru-RU" sz="1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2021г</a:t>
            </a:r>
            <a:r>
              <a:rPr lang="ru-RU" sz="1400" b="1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. </a:t>
            </a:r>
            <a:r>
              <a:rPr lang="ru-RU" sz="1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За счёт благотворителей был отремонтированы крыша и фасад, заменена входная </a:t>
            </a:r>
            <a:r>
              <a:rPr lang="ru-RU" sz="1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дверь</a:t>
            </a:r>
            <a:endParaRPr lang="ru-RU" sz="1400" dirty="0"/>
          </a:p>
        </p:txBody>
      </p:sp>
      <p:pic>
        <p:nvPicPr>
          <p:cNvPr id="2050" name="Picture 2" descr="D:\НКО\МногоДетки\Фотоархив\Вещевой фонд\pAaypY1TI4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779157"/>
            <a:ext cx="260985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НКО\МногоДетки\Фотоархив\Вещевой фонд\SstFwM6wvR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4" r="8704" b="15352"/>
          <a:stretch/>
        </p:blipFill>
        <p:spPr bwMode="auto">
          <a:xfrm>
            <a:off x="5254625" y="2779157"/>
            <a:ext cx="2562225" cy="260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76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НКО\МногоДетки\Фирменный стиль\лог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50" y="76200"/>
            <a:ext cx="1247283" cy="1000125"/>
          </a:xfrm>
          <a:prstGeom prst="rect">
            <a:avLst/>
          </a:prstGeom>
          <a:noFill/>
          <a:effectLst>
            <a:glow rad="139700">
              <a:schemeClr val="accent6">
                <a:lumMod val="75000"/>
                <a:alpha val="40000"/>
              </a:schemeClr>
            </a:glow>
            <a:outerShdw dist="25400" dir="8100000" sx="105000" sy="105000" algn="tr" rotWithShape="0">
              <a:schemeClr val="accent6">
                <a:lumMod val="50000"/>
                <a:alpha val="1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6" y="752473"/>
            <a:ext cx="761682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Прием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у населения и предпринимателей помощи в виде одежды, обуви,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игрушек, техники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и т.п. для передачи нуждающимся многодетным семьям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b="1" i="1" dirty="0" smtClean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endParaRPr lang="ru-RU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076" name="Picture 4" descr="D:\НКО\МногоДетки\Фотоархив\Ze9-ldkpoF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41" y="2080681"/>
            <a:ext cx="2356558" cy="1767418"/>
          </a:xfrm>
          <a:prstGeom prst="rect">
            <a:avLst/>
          </a:prstGeom>
          <a:noFill/>
          <a:effectLst>
            <a:glow rad="457200">
              <a:schemeClr val="accent6">
                <a:lumMod val="50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НКО\МногоДетки\Фотоархив\МногоДарю\Компьютеры\МногоДарю  (26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4" y="2076450"/>
            <a:ext cx="2660920" cy="1771649"/>
          </a:xfrm>
          <a:prstGeom prst="rect">
            <a:avLst/>
          </a:prstGeom>
          <a:noFill/>
          <a:effectLst>
            <a:glow rad="444500">
              <a:schemeClr val="accent6">
                <a:lumMod val="50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" y="3971925"/>
            <a:ext cx="1921669" cy="25622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3971925"/>
            <a:ext cx="1924050" cy="2565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/>
          <a:stretch/>
        </p:blipFill>
        <p:spPr>
          <a:xfrm>
            <a:off x="6572249" y="2076450"/>
            <a:ext cx="2365376" cy="17674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3979862"/>
            <a:ext cx="1704975" cy="255746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945" y="2080681"/>
            <a:ext cx="997660" cy="1771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956" y="3967161"/>
            <a:ext cx="1921669" cy="2562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789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088" y="963404"/>
            <a:ext cx="8439149" cy="4889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МногоДарю – выездные акции по области.</a:t>
            </a:r>
          </a:p>
          <a:p>
            <a:pPr marL="0" indent="0">
              <a:buNone/>
            </a:pP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Комплексная социальная помощь для многодетных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семей, находящихся в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трудной жизненной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ситуации (помощь вещами, 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бытовой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химией, детским питанием, услуги психолога, юриста) в муниципальных образованиях Ивановской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области.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3" y="2981325"/>
            <a:ext cx="2486025" cy="18645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2" y="4988721"/>
            <a:ext cx="2486025" cy="16573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5000626"/>
            <a:ext cx="2568178" cy="17121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3009899"/>
            <a:ext cx="2762250" cy="1841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949" y="2981324"/>
            <a:ext cx="2796779" cy="18645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3" y="5000625"/>
            <a:ext cx="248602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82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НКО\МногоДетки\Фирменный стиль\лог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50" y="76200"/>
            <a:ext cx="1247283" cy="1000125"/>
          </a:xfrm>
          <a:prstGeom prst="rect">
            <a:avLst/>
          </a:prstGeom>
          <a:noFill/>
          <a:effectLst>
            <a:glow rad="139700">
              <a:schemeClr val="accent6">
                <a:lumMod val="75000"/>
                <a:alpha val="40000"/>
              </a:schemeClr>
            </a:glow>
            <a:outerShdw dist="25400" dir="8100000" sx="105000" sy="105000" algn="tr" rotWithShape="0">
              <a:schemeClr val="accent6">
                <a:lumMod val="50000"/>
                <a:alpha val="1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7650" y="950208"/>
            <a:ext cx="86487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Досуговые мероприятия для многодетных семей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Проведение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серии творческо-досуговых  мероприятий для многодетных семей</a:t>
            </a:r>
          </a:p>
        </p:txBody>
      </p:sp>
      <p:pic>
        <p:nvPicPr>
          <p:cNvPr id="4098" name="Picture 2" descr="D:\НКО\МногоДетки\Фотоархив\1 июня Мир детства\8TOAOm9oFc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6" y="2032262"/>
            <a:ext cx="3252788" cy="2168525"/>
          </a:xfrm>
          <a:prstGeom prst="rect">
            <a:avLst/>
          </a:prstGeom>
          <a:noFill/>
          <a:effectLst>
            <a:glow rad="444500">
              <a:schemeClr val="accent6">
                <a:lumMod val="50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НКО\МногоДетки\Фотоархив\Именинник\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558" y="3769438"/>
            <a:ext cx="2058617" cy="274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200" y="5015809"/>
            <a:ext cx="2438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Творческие конкурсы для ребят из многодетных семей</a:t>
            </a:r>
            <a:endParaRPr lang="ru-RU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81624" y="6050448"/>
            <a:ext cx="3581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Проведение Фестиваля «Добрый аист»</a:t>
            </a:r>
            <a:endParaRPr lang="ru-RU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100" name="Picture 4" descr="D:\НКО\МногоДетки\Мероприятия\Дедушке морозу с любовью\Карнавальный костюм животного\Мамедова Лили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2032262"/>
            <a:ext cx="20955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НКО\МногоДетки\Мероприятия\Добрый аист\2019\Фото\многодетки 25,08,2019-1\BM1_907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62" y="3769438"/>
            <a:ext cx="3052763" cy="218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207" y="2032262"/>
            <a:ext cx="1408535" cy="174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53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НКО\МногоДетки\Фирменный стиль\лог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49" y="5733735"/>
            <a:ext cx="1247283" cy="1000125"/>
          </a:xfrm>
          <a:prstGeom prst="rect">
            <a:avLst/>
          </a:prstGeom>
          <a:noFill/>
          <a:effectLst>
            <a:glow rad="139700">
              <a:schemeClr val="accent6">
                <a:lumMod val="75000"/>
                <a:alpha val="40000"/>
              </a:schemeClr>
            </a:glow>
            <a:outerShdw dist="25400" dir="8100000" sx="105000" sy="105000" algn="tr" rotWithShape="0">
              <a:schemeClr val="accent6">
                <a:lumMod val="50000"/>
                <a:alpha val="1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53212" y="327337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Команда </a:t>
            </a:r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проекта: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Рисунок 9" descr="Изображение выглядит как человек, внутренний, стена, очки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31FC088B-3A77-4979-A393-283D60269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068" y="340943"/>
            <a:ext cx="1382540" cy="20735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556" y="2455795"/>
            <a:ext cx="2125563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Руководитель</a:t>
            </a:r>
          </a:p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Орлова Светлана</a:t>
            </a:r>
          </a:p>
          <a:p>
            <a:pPr algn="ctr"/>
            <a:r>
              <a:rPr lang="ru-RU" sz="1200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Председатель ИООО «МногоДетки»</a:t>
            </a:r>
          </a:p>
          <a:p>
            <a:pPr algn="ctr"/>
            <a:r>
              <a:rPr lang="ru-RU" sz="1200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Мама 5 детей</a:t>
            </a:r>
          </a:p>
          <a:p>
            <a:pPr algn="ctr"/>
            <a:r>
              <a:rPr lang="ru-RU" sz="9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Опыт работы в НКО – 19 лет</a:t>
            </a:r>
            <a:endParaRPr lang="ru-RU" sz="9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2794" y="390029"/>
            <a:ext cx="1686141" cy="207061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09539" y="2426993"/>
            <a:ext cx="215265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Психолог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Глаголева Татьяна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200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Мама 2 </a:t>
            </a:r>
            <a:r>
              <a:rPr lang="ru-RU" sz="12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детей</a:t>
            </a:r>
          </a:p>
          <a:p>
            <a:pPr algn="ctr"/>
            <a:r>
              <a:rPr lang="ru-RU" sz="9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Опыт работы в НКО – </a:t>
            </a:r>
            <a:r>
              <a:rPr lang="ru-RU" sz="9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15 </a:t>
            </a:r>
            <a:r>
              <a:rPr lang="ru-RU" sz="9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лет</a:t>
            </a:r>
            <a:endParaRPr lang="ru-RU" sz="900" dirty="0"/>
          </a:p>
        </p:txBody>
      </p:sp>
      <p:pic>
        <p:nvPicPr>
          <p:cNvPr id="5122" name="Picture 2" descr="https://sun9-61.userapi.com/impf/PzXEuVeyVE7y3UwLxR4DxtjClqoSCnReNJ4ydg/bdMCx54dPtc.jpg?size=1200x1600&amp;quality=96&amp;sign=67409be3d6d09fd8628107b7948c1f7a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" t="17146" r="3889"/>
          <a:stretch/>
        </p:blipFill>
        <p:spPr bwMode="auto">
          <a:xfrm>
            <a:off x="4587140" y="385177"/>
            <a:ext cx="1741576" cy="207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429228" y="2460647"/>
            <a:ext cx="205740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Юрист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400" b="1" i="1" dirty="0" err="1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Сырбу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Евгения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200" i="1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Мама </a:t>
            </a:r>
            <a:r>
              <a:rPr lang="ru-RU" sz="12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2 детей</a:t>
            </a:r>
          </a:p>
          <a:p>
            <a:pPr algn="ctr"/>
            <a:r>
              <a:rPr lang="ru-RU" sz="9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Опыт работы в НКО – </a:t>
            </a:r>
            <a:r>
              <a:rPr lang="ru-RU" sz="9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2 года</a:t>
            </a:r>
            <a:endParaRPr lang="ru-RU" sz="900" dirty="0"/>
          </a:p>
        </p:txBody>
      </p:sp>
      <p:pic>
        <p:nvPicPr>
          <p:cNvPr id="11" name="Рисунок 7" descr="Изображение выглядит как человек, женщина, внутренний, стена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B9F7B0B4-12C3-4CE9-9B03-3957EE1903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069" y="3784568"/>
            <a:ext cx="1382540" cy="206222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905" y="5895243"/>
            <a:ext cx="207645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СММ специалист</a:t>
            </a:r>
            <a:endParaRPr lang="ru-RU" sz="1400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400" b="1" i="1" dirty="0" err="1" smtClean="0">
                <a:solidFill>
                  <a:schemeClr val="bg1"/>
                </a:solidFill>
                <a:latin typeface="Bookman Old Style" panose="02050604050505020204" pitchFamily="18" charset="0"/>
              </a:rPr>
              <a:t>Осенкова</a:t>
            </a:r>
            <a:r>
              <a:rPr lang="ru-RU" sz="1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 Ольга</a:t>
            </a:r>
            <a:endParaRPr lang="ru-RU" sz="1400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10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Опыт </a:t>
            </a:r>
            <a:r>
              <a:rPr lang="ru-RU" sz="10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работы в НКО – </a:t>
            </a:r>
            <a:r>
              <a:rPr lang="ru-RU" sz="10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5 </a:t>
            </a:r>
            <a:r>
              <a:rPr lang="ru-RU" sz="10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лет</a:t>
            </a:r>
            <a:endParaRPr lang="ru-RU" sz="1000" dirty="0"/>
          </a:p>
        </p:txBody>
      </p:sp>
      <p:pic>
        <p:nvPicPr>
          <p:cNvPr id="13" name="Picture 4" descr="D:\НКО\МногоДетки\Фотоархив\Сотрудники\7495B5E4-2E6A-4E20-8806-4735E2725B54.jpe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0" t="12321" r="21461" b="15874"/>
          <a:stretch/>
        </p:blipFill>
        <p:spPr bwMode="auto">
          <a:xfrm>
            <a:off x="6944843" y="385177"/>
            <a:ext cx="1533959" cy="207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486628" y="2425111"/>
            <a:ext cx="234766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i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Специалист вещевого </a:t>
            </a:r>
            <a:r>
              <a:rPr lang="ru-RU" sz="1100" b="1" i="1" dirty="0" smtClean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фонда</a:t>
            </a:r>
          </a:p>
          <a:p>
            <a:pPr lvl="0" algn="ctr"/>
            <a:r>
              <a:rPr lang="ru-RU" sz="1400" b="1" i="1" dirty="0" smtClean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Хлопушина Ксения</a:t>
            </a:r>
            <a:endParaRPr lang="ru-RU" sz="1400" b="1" i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1200" i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Мама 2 детей</a:t>
            </a:r>
          </a:p>
          <a:p>
            <a:pPr lvl="0" algn="ctr"/>
            <a:r>
              <a:rPr lang="ru-RU" sz="9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Опыт работы в НКО – 2 года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889" y="3821473"/>
            <a:ext cx="1404600" cy="190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870913" y="5817483"/>
            <a:ext cx="2314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i="1" dirty="0" err="1" smtClean="0">
                <a:solidFill>
                  <a:prstClr val="white"/>
                </a:solidFill>
                <a:latin typeface="Bookman Old Style" panose="02050604050505020204" pitchFamily="18" charset="0"/>
              </a:rPr>
              <a:t>Автоволонтер</a:t>
            </a:r>
            <a:endParaRPr lang="ru-RU" sz="1200" b="1" i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1400" b="1" i="1" dirty="0" err="1" smtClean="0">
                <a:solidFill>
                  <a:prstClr val="white"/>
                </a:solidFill>
                <a:latin typeface="Bookman Old Style" panose="02050604050505020204" pitchFamily="18" charset="0"/>
              </a:rPr>
              <a:t>Зезина</a:t>
            </a:r>
            <a:r>
              <a:rPr lang="ru-RU" sz="1400" b="1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 Елена</a:t>
            </a:r>
          </a:p>
          <a:p>
            <a:pPr lvl="0" algn="ctr"/>
            <a:r>
              <a:rPr lang="ru-RU" sz="1200" b="1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3 детей</a:t>
            </a:r>
            <a:endParaRPr lang="ru-RU" sz="1200" b="1" i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8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Опыт работы в НКО – </a:t>
            </a:r>
            <a:r>
              <a:rPr lang="ru-RU" sz="800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11 лет</a:t>
            </a:r>
            <a:endParaRPr lang="ru-RU" sz="800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67598" y="5848261"/>
            <a:ext cx="214322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i="1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Автоволонтер</a:t>
            </a:r>
            <a:endParaRPr lang="ru-RU" sz="1200" b="1" i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1400" b="1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Петрова Надежда</a:t>
            </a:r>
            <a:endParaRPr lang="ru-RU" sz="1400" b="1" i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1200" b="1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4 детей</a:t>
            </a:r>
            <a:endParaRPr lang="ru-RU" sz="1200" b="1" i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8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Опыт работы в НКО – </a:t>
            </a:r>
            <a:r>
              <a:rPr lang="ru-RU" sz="800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1 год</a:t>
            </a:r>
            <a:endParaRPr lang="ru-RU" sz="800" dirty="0">
              <a:solidFill>
                <a:prstClr val="black"/>
              </a:solidFill>
            </a:endParaRPr>
          </a:p>
        </p:txBody>
      </p:sp>
      <p:pic>
        <p:nvPicPr>
          <p:cNvPr id="5123" name="Picture 3" descr="D:\НКО\МногоДетки\Сотрудники\pdicsGR8T_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5" t="19925" r="16039" b="4835"/>
          <a:stretch/>
        </p:blipFill>
        <p:spPr bwMode="auto">
          <a:xfrm>
            <a:off x="4185488" y="3865321"/>
            <a:ext cx="1507449" cy="190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294" r="3929"/>
          <a:stretch/>
        </p:blipFill>
        <p:spPr>
          <a:xfrm>
            <a:off x="6198149" y="3865321"/>
            <a:ext cx="1493389" cy="1900715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951705" y="5895243"/>
            <a:ext cx="195898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i="1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Автоволонтер</a:t>
            </a:r>
            <a:endParaRPr lang="ru-RU" sz="1200" b="1" i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1400" b="1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Аверина Евгения</a:t>
            </a:r>
            <a:endParaRPr lang="ru-RU" sz="1200" b="1" i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lvl="0" algn="ctr"/>
            <a:r>
              <a:rPr lang="ru-RU" sz="8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Опыт работы в НКО – </a:t>
            </a:r>
            <a:r>
              <a:rPr lang="ru-RU" sz="800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2 года</a:t>
            </a:r>
            <a:endParaRPr lang="ru-RU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26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56" y="303919"/>
            <a:ext cx="6887998" cy="431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D:\НКО\МногоДетки\Фирменный стиль\лого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45" y="380999"/>
            <a:ext cx="1247283" cy="1000125"/>
          </a:xfrm>
          <a:prstGeom prst="rect">
            <a:avLst/>
          </a:prstGeom>
          <a:noFill/>
          <a:effectLst>
            <a:glow rad="139700">
              <a:schemeClr val="accent6">
                <a:lumMod val="75000"/>
                <a:alpha val="40000"/>
              </a:schemeClr>
            </a:glow>
            <a:outerShdw dist="25400" dir="8100000" sx="105000" sy="105000" algn="tr" rotWithShape="0">
              <a:schemeClr val="accent6">
                <a:lumMod val="50000"/>
                <a:alpha val="1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3346" y="4802204"/>
            <a:ext cx="679380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Январь </a:t>
            </a:r>
            <a:r>
              <a:rPr lang="ru-RU" sz="1400" b="1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2022 – Январь 2023 - </a:t>
            </a:r>
            <a:r>
              <a:rPr lang="ru-RU" sz="1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Выездные мероприятия в Савинский, </a:t>
            </a:r>
            <a:r>
              <a:rPr lang="ru-RU" sz="1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Вичугский</a:t>
            </a:r>
            <a:r>
              <a:rPr lang="ru-RU" sz="1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, Заволжский, Приволжский, </a:t>
            </a:r>
            <a:r>
              <a:rPr lang="ru-RU" sz="1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Лежневский</a:t>
            </a:r>
            <a:r>
              <a:rPr lang="ru-RU" sz="1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, Комсомольский, </a:t>
            </a:r>
            <a:r>
              <a:rPr lang="ru-RU" sz="1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Пучежский</a:t>
            </a:r>
            <a:r>
              <a:rPr lang="ru-RU" sz="1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, Родниковский, </a:t>
            </a:r>
            <a:r>
              <a:rPr lang="ru-RU" sz="1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Тейковский</a:t>
            </a:r>
            <a:r>
              <a:rPr lang="ru-RU" sz="1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, Ильинский, </a:t>
            </a:r>
            <a:r>
              <a:rPr lang="ru-RU" sz="1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Лухский</a:t>
            </a:r>
            <a:r>
              <a:rPr lang="ru-RU" sz="1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, </a:t>
            </a:r>
            <a:r>
              <a:rPr lang="ru-RU" sz="14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Шуйский районы </a:t>
            </a:r>
            <a:r>
              <a:rPr lang="ru-RU" sz="1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области по оказанию помощи многодетным семьям</a:t>
            </a:r>
            <a:r>
              <a:rPr lang="ru-RU" sz="14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171" name="Picture 3" descr="D:\НКО\МногоДетки\Фотоархив\МногоДарю\Поездка в Родники 28.08.19\yCnJcZV8eV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397" y="303919"/>
            <a:ext cx="1828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НКО\МногоДетки\Фотоархив\МногоДарю\Поездка в Шую 16.10.20\a2VuJjb9ul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397" y="2888286"/>
            <a:ext cx="1827877" cy="243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D:\НКО\МногоДетки\Фотоархив\1618507924_34-p-fon-dlya-oprosa-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32" y="5525480"/>
            <a:ext cx="1827877" cy="121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9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1" b="1245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6149" y="4650153"/>
            <a:ext cx="65399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83A04"/>
                </a:solidFill>
                <a:latin typeface="Times New Roman"/>
                <a:cs typeface="Times New Roman"/>
              </a:rPr>
              <a:t>Мы в социальных сетях:</a:t>
            </a:r>
          </a:p>
          <a:p>
            <a:r>
              <a:rPr lang="ru-RU" sz="2000" b="1" dirty="0" smtClean="0">
                <a:solidFill>
                  <a:srgbClr val="083A04"/>
                </a:solidFill>
                <a:latin typeface="Times New Roman"/>
                <a:cs typeface="Times New Roman"/>
              </a:rPr>
              <a:t>ВК: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iooo_mnogodetki</a:t>
            </a:r>
            <a:endParaRPr lang="ru-RU" sz="2400" b="1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ru-RU" sz="2000" b="1" dirty="0" smtClean="0">
                <a:solidFill>
                  <a:srgbClr val="083A04"/>
                </a:solidFill>
                <a:latin typeface="Times New Roman"/>
                <a:cs typeface="Times New Roman"/>
              </a:rPr>
              <a:t>Одноклассники: 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https://</a:t>
            </a:r>
            <a:r>
              <a:rPr lang="en-US" sz="2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ok.ru/mnogodetki.ivanovo</a:t>
            </a:r>
            <a:endParaRPr lang="ru-RU" sz="2000" b="1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ru-RU" sz="2000" b="1" dirty="0" err="1" smtClean="0">
                <a:solidFill>
                  <a:srgbClr val="083A04"/>
                </a:solidFill>
                <a:latin typeface="Times New Roman"/>
                <a:cs typeface="Times New Roman"/>
              </a:rPr>
              <a:t>Телеграм</a:t>
            </a:r>
            <a:r>
              <a:rPr lang="ru-RU" sz="2000" b="1" dirty="0" smtClean="0">
                <a:solidFill>
                  <a:srgbClr val="083A04"/>
                </a:solidFill>
                <a:latin typeface="Times New Roman"/>
                <a:cs typeface="Times New Roman"/>
              </a:rPr>
              <a:t>:</a:t>
            </a:r>
            <a:r>
              <a:rPr lang="en-US" sz="2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t.me/mnogodetki37</a:t>
            </a:r>
            <a:endParaRPr lang="ru-RU" sz="2400" b="1" dirty="0" smtClean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34180" y="2998763"/>
            <a:ext cx="5410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83A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телефон: 8-910-66936-64</a:t>
            </a:r>
          </a:p>
          <a:p>
            <a:endParaRPr lang="ru-RU" sz="2000" b="1" dirty="0" smtClean="0">
              <a:solidFill>
                <a:srgbClr val="083A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083A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2000" b="1" dirty="0" smtClean="0">
                <a:solidFill>
                  <a:srgbClr val="083A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>
                <a:solidFill>
                  <a:srgbClr val="083A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svet-lana-orlova@mail.ru</a:t>
            </a:r>
            <a:endParaRPr lang="ru-RU" sz="2000" b="1" dirty="0" smtClean="0">
              <a:solidFill>
                <a:srgbClr val="083A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83A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83A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сайт: </a:t>
            </a:r>
            <a:r>
              <a:rPr lang="en-US" sz="2000" b="1" dirty="0">
                <a:solidFill>
                  <a:srgbClr val="083A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https://mnogodetki37.ru</a:t>
            </a:r>
            <a:endParaRPr lang="ru-RU" sz="2000" b="1" dirty="0">
              <a:solidFill>
                <a:srgbClr val="083A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34180" y="2000868"/>
            <a:ext cx="36290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>
              <a:solidFill>
                <a:srgbClr val="083A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ИНН </a:t>
            </a:r>
            <a:r>
              <a:rPr lang="ru-RU" sz="1600" b="1" dirty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3702207516 </a:t>
            </a:r>
            <a:r>
              <a:rPr lang="ru-RU" sz="1600" b="1" dirty="0" smtClean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b="1" dirty="0" smtClean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ОГРН </a:t>
            </a:r>
            <a:r>
              <a:rPr lang="ru-RU" sz="1600" b="1" dirty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1183700000527 </a:t>
            </a:r>
            <a:r>
              <a:rPr lang="ru-RU" sz="1600" b="1" dirty="0" smtClean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600" b="1" dirty="0" smtClean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КПП </a:t>
            </a:r>
            <a:r>
              <a:rPr lang="ru-RU" sz="1600" b="1" dirty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370201001</a:t>
            </a:r>
            <a:br>
              <a:rPr lang="ru-RU" sz="1600" b="1" dirty="0">
                <a:solidFill>
                  <a:srgbClr val="083A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083A04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886" y="3824412"/>
            <a:ext cx="1626314" cy="1916340"/>
          </a:xfrm>
          <a:prstGeom prst="rect">
            <a:avLst/>
          </a:prstGeom>
        </p:spPr>
      </p:pic>
      <p:pic>
        <p:nvPicPr>
          <p:cNvPr id="5122" name="Picture 2" descr="D:\НКО\МногоДетки\Многодетки_QR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312759"/>
            <a:ext cx="2162175" cy="223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886" y="1634921"/>
            <a:ext cx="1626314" cy="19778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24" y="122341"/>
            <a:ext cx="4829939" cy="170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6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8310</TotalTime>
  <Words>407</Words>
  <Application>Microsoft Office PowerPoint</Application>
  <PresentationFormat>Экран (4:3)</PresentationFormat>
  <Paragraphs>73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Презентация PowerPoint</vt:lpstr>
      <vt:lpstr>Цель проекта: Поддержка многодетных семей, путем оказания адресной помощи семьям, находящимся в кризисной ситуации для улучшения качества их жизни и преодоления наиболее сложных проблем.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МногоДетки</cp:lastModifiedBy>
  <cp:revision>163</cp:revision>
  <dcterms:created xsi:type="dcterms:W3CDTF">2016-11-18T14:12:19Z</dcterms:created>
  <dcterms:modified xsi:type="dcterms:W3CDTF">2022-04-30T19:40:29Z</dcterms:modified>
</cp:coreProperties>
</file>